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8000"/>
    <a:srgbClr val="006600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638" autoAdjust="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ชุดข้อมูล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ชุดข้อมูล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87787776"/>
        <c:axId val="87797760"/>
        <c:axId val="62476736"/>
      </c:bar3DChart>
      <c:catAx>
        <c:axId val="87787776"/>
        <c:scaling>
          <c:orientation val="minMax"/>
        </c:scaling>
        <c:axPos val="b"/>
        <c:tickLblPos val="nextTo"/>
        <c:crossAx val="87797760"/>
        <c:crosses val="autoZero"/>
        <c:auto val="1"/>
        <c:lblAlgn val="ctr"/>
        <c:lblOffset val="100"/>
      </c:catAx>
      <c:valAx>
        <c:axId val="87797760"/>
        <c:scaling>
          <c:orientation val="minMax"/>
        </c:scaling>
        <c:axPos val="l"/>
        <c:majorGridlines/>
        <c:numFmt formatCode="General" sourceLinked="1"/>
        <c:tickLblPos val="nextTo"/>
        <c:crossAx val="87787776"/>
        <c:crosses val="autoZero"/>
        <c:crossBetween val="between"/>
      </c:valAx>
      <c:serAx>
        <c:axId val="62476736"/>
        <c:scaling>
          <c:orientation val="minMax"/>
        </c:scaling>
        <c:axPos val="b"/>
        <c:tickLblPos val="nextTo"/>
        <c:crossAx val="87797760"/>
        <c:crosses val="autoZero"/>
      </c:ser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ชุดข้อมูล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ชุดข้อมูล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91549056"/>
        <c:axId val="91550848"/>
        <c:axId val="35633344"/>
      </c:bar3DChart>
      <c:catAx>
        <c:axId val="91549056"/>
        <c:scaling>
          <c:orientation val="minMax"/>
        </c:scaling>
        <c:axPos val="b"/>
        <c:tickLblPos val="nextTo"/>
        <c:crossAx val="91550848"/>
        <c:crosses val="autoZero"/>
        <c:auto val="1"/>
        <c:lblAlgn val="ctr"/>
        <c:lblOffset val="100"/>
      </c:catAx>
      <c:valAx>
        <c:axId val="91550848"/>
        <c:scaling>
          <c:orientation val="minMax"/>
        </c:scaling>
        <c:axPos val="l"/>
        <c:majorGridlines/>
        <c:numFmt formatCode="General" sourceLinked="1"/>
        <c:tickLblPos val="nextTo"/>
        <c:crossAx val="91549056"/>
        <c:crosses val="autoZero"/>
        <c:crossBetween val="between"/>
      </c:valAx>
      <c:serAx>
        <c:axId val="35633344"/>
        <c:scaling>
          <c:orientation val="minMax"/>
        </c:scaling>
        <c:axPos val="b"/>
        <c:tickLblPos val="nextTo"/>
        <c:crossAx val="91550848"/>
        <c:crosses val="autoZero"/>
      </c:ser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E6E7464-BDA7-41D0-8DF6-B32444D71061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A12EA9C-3ADD-415E-817B-51598C229F3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0921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2EA9C-3ADD-415E-817B-51598C229F3E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BCBD6-1C82-4944-952C-FAB4F26D6BE5}" type="datetimeFigureOut">
              <a:rPr lang="th-TH" smtClean="0"/>
              <a:pPr/>
              <a:t>22/06/55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3A0E8-E272-43CC-BD53-9B9B426D792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8860" y="142852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200" b="1" dirty="0" smtClean="0">
                <a:solidFill>
                  <a:srgbClr val="0A781C"/>
                </a:solidFill>
                <a:latin typeface="DB Ramintra X" pitchFamily="2" charset="-34"/>
                <a:cs typeface="DB Ramintra X" pitchFamily="2" charset="-34"/>
              </a:rPr>
              <a:t>เทคนิคการใช้งาน</a:t>
            </a:r>
            <a:endParaRPr lang="th-TH" sz="3200" b="1" dirty="0">
              <a:solidFill>
                <a:srgbClr val="0A781C"/>
              </a:solidFill>
              <a:latin typeface="DB Ramintra X" pitchFamily="2" charset="-34"/>
              <a:cs typeface="DB Ramintra X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516419"/>
            <a:ext cx="8786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B Ramintra X" pitchFamily="2" charset="-34"/>
                <a:cs typeface="DB Ramintra X" pitchFamily="2" charset="-34"/>
              </a:rPr>
              <a:t>Microsoft PowerPoint 2007</a:t>
            </a:r>
            <a:endParaRPr lang="th-TH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DB Ramintra X" pitchFamily="2" charset="-34"/>
              <a:cs typeface="DB Ramintra X" pitchFamily="2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4400" dirty="0" smtClean="0">
                <a:latin typeface="DB Ramintra X" pitchFamily="2" charset="-34"/>
                <a:cs typeface="DB Ramintra X" pitchFamily="2" charset="-34"/>
              </a:rPr>
              <a:t>Smart Art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ลูกเล่นในการนำเสนอ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7358082" y="2500306"/>
            <a:ext cx="1643074" cy="2714644"/>
          </a:xfrm>
          <a:prstGeom prst="roundRect">
            <a:avLst>
              <a:gd name="adj" fmla="val 98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ผู้ตรวจสอบระดับหน่วยงาน และระดับมหาวิทยาลัย กองแผนงานจะเป็นผู้เพิ่มเข้าสู่ระบบ</a:t>
            </a:r>
            <a:endParaRPr lang="th-TH" sz="2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1214414" y="2500306"/>
            <a:ext cx="5429288" cy="1143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161256" y="928670"/>
            <a:ext cx="22680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ผู้ใช้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161256" y="1714488"/>
            <a:ext cx="22680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ป้อนข้อมูลโครงการ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438016" y="3071810"/>
            <a:ext cx="1009904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ผู้ตรวจแผน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569624" y="3071810"/>
            <a:ext cx="886408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ผู้ตรวจงบฯ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577736" y="3071810"/>
            <a:ext cx="886408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ผู้เห็นชอบ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8926" y="2500306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b="1" dirty="0" smtClean="0">
                <a:solidFill>
                  <a:srgbClr val="006600"/>
                </a:solidFill>
                <a:latin typeface="Browallia New" pitchFamily="34" charset="-34"/>
                <a:cs typeface="Browallia New" pitchFamily="34" charset="-34"/>
              </a:rPr>
              <a:t>ผู้ตรวจสอบระดับหน่วยงาน</a:t>
            </a:r>
            <a:endParaRPr lang="th-TH" b="1" dirty="0">
              <a:solidFill>
                <a:srgbClr val="0066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714348" y="4071942"/>
            <a:ext cx="5429288" cy="1143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926870" y="4643446"/>
            <a:ext cx="11448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ผู้ตรวจแผน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2212754" y="4643446"/>
            <a:ext cx="11448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ผู้ตรวจงบฯ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3498638" y="4643446"/>
            <a:ext cx="11448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ผู้เห็นชอบ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4071942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b="1" dirty="0" smtClean="0">
                <a:solidFill>
                  <a:srgbClr val="006600"/>
                </a:solidFill>
                <a:latin typeface="Browallia New" pitchFamily="34" charset="-34"/>
                <a:cs typeface="Browallia New" pitchFamily="34" charset="-34"/>
              </a:rPr>
              <a:t>ผู้ตรวจสอบระดับมหาวิทยาลัย</a:t>
            </a:r>
            <a:endParaRPr lang="th-TH" b="1" dirty="0">
              <a:solidFill>
                <a:srgbClr val="0066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4784522" y="4643446"/>
            <a:ext cx="11448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ผู้อนุมัติ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714348" y="5572140"/>
            <a:ext cx="2417492" cy="928694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เริ่มดำเนินโครงการ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18" name="รูปภาพ 17" descr="us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676260"/>
            <a:ext cx="752476" cy="752476"/>
          </a:xfrm>
          <a:prstGeom prst="rect">
            <a:avLst/>
          </a:prstGeom>
        </p:spPr>
      </p:pic>
      <p:pic>
        <p:nvPicPr>
          <p:cNvPr id="19" name="รูปภาพ 18" descr="jabber_gro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47756" y="2214554"/>
            <a:ext cx="895352" cy="895352"/>
          </a:xfrm>
          <a:prstGeom prst="rect">
            <a:avLst/>
          </a:prstGeom>
        </p:spPr>
      </p:pic>
      <p:pic>
        <p:nvPicPr>
          <p:cNvPr id="20" name="รูปภาพ 19" descr="jabber_gro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3714752"/>
            <a:ext cx="895352" cy="895352"/>
          </a:xfrm>
          <a:prstGeom prst="rect">
            <a:avLst/>
          </a:prstGeom>
        </p:spPr>
      </p:pic>
      <p:sp>
        <p:nvSpPr>
          <p:cNvPr id="21" name="ลูกศรลง 20"/>
          <p:cNvSpPr/>
          <p:nvPr/>
        </p:nvSpPr>
        <p:spPr>
          <a:xfrm>
            <a:off x="4000496" y="1384594"/>
            <a:ext cx="571504" cy="285752"/>
          </a:xfrm>
          <a:prstGeom prst="downArrow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ลง 21"/>
          <p:cNvSpPr/>
          <p:nvPr/>
        </p:nvSpPr>
        <p:spPr>
          <a:xfrm>
            <a:off x="4000496" y="2170412"/>
            <a:ext cx="571504" cy="285752"/>
          </a:xfrm>
          <a:prstGeom prst="downArrow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ลง 22"/>
          <p:cNvSpPr/>
          <p:nvPr/>
        </p:nvSpPr>
        <p:spPr>
          <a:xfrm>
            <a:off x="4000496" y="3714752"/>
            <a:ext cx="571504" cy="285752"/>
          </a:xfrm>
          <a:prstGeom prst="downArrow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ลง 23"/>
          <p:cNvSpPr/>
          <p:nvPr/>
        </p:nvSpPr>
        <p:spPr>
          <a:xfrm>
            <a:off x="1267836" y="5255894"/>
            <a:ext cx="571504" cy="285752"/>
          </a:xfrm>
          <a:prstGeom prst="downArrow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โค้ง 24"/>
          <p:cNvSpPr/>
          <p:nvPr/>
        </p:nvSpPr>
        <p:spPr>
          <a:xfrm>
            <a:off x="2071670" y="928670"/>
            <a:ext cx="857256" cy="1285884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6" name="ลูกศรโค้ง 25"/>
          <p:cNvSpPr/>
          <p:nvPr/>
        </p:nvSpPr>
        <p:spPr>
          <a:xfrm>
            <a:off x="785786" y="928670"/>
            <a:ext cx="2143140" cy="2857520"/>
          </a:xfrm>
          <a:prstGeom prst="bentArrow">
            <a:avLst>
              <a:gd name="adj1" fmla="val 10990"/>
              <a:gd name="adj2" fmla="val 10672"/>
              <a:gd name="adj3" fmla="val 10353"/>
              <a:gd name="adj4" fmla="val 4375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7" name="ลูกศรขวา 26"/>
          <p:cNvSpPr/>
          <p:nvPr/>
        </p:nvSpPr>
        <p:spPr>
          <a:xfrm>
            <a:off x="6786578" y="2786058"/>
            <a:ext cx="642942" cy="5000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ลูกศรขวา 27"/>
          <p:cNvSpPr/>
          <p:nvPr/>
        </p:nvSpPr>
        <p:spPr>
          <a:xfrm>
            <a:off x="6286512" y="4357694"/>
            <a:ext cx="1143008" cy="5000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5585848" y="3071810"/>
            <a:ext cx="886408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ผู้อนุมัติ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4357686" y="5582970"/>
            <a:ext cx="2286016" cy="92869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ประเมินโครงการ</a:t>
            </a:r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1331640" y="3068960"/>
            <a:ext cx="1009904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ผู้เสนอ</a:t>
            </a:r>
            <a:r>
              <a:rPr lang="en-US" sz="1600" b="1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ฯ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2" name="วงรี 31"/>
          <p:cNvSpPr/>
          <p:nvPr/>
        </p:nvSpPr>
        <p:spPr>
          <a:xfrm>
            <a:off x="1619672" y="3429000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1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3" name="วงรี 32"/>
          <p:cNvSpPr/>
          <p:nvPr/>
        </p:nvSpPr>
        <p:spPr>
          <a:xfrm>
            <a:off x="2699792" y="3429000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2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4" name="วงรี 33"/>
          <p:cNvSpPr/>
          <p:nvPr/>
        </p:nvSpPr>
        <p:spPr>
          <a:xfrm>
            <a:off x="3779912" y="3429000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2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5" name="วงรี 34"/>
          <p:cNvSpPr/>
          <p:nvPr/>
        </p:nvSpPr>
        <p:spPr>
          <a:xfrm>
            <a:off x="4788024" y="3429000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3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6" name="วงรี 35"/>
          <p:cNvSpPr/>
          <p:nvPr/>
        </p:nvSpPr>
        <p:spPr>
          <a:xfrm>
            <a:off x="5796136" y="3429000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4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7" name="วงรี 36"/>
          <p:cNvSpPr/>
          <p:nvPr/>
        </p:nvSpPr>
        <p:spPr>
          <a:xfrm>
            <a:off x="1403648" y="5013176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1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8" name="วงรี 37"/>
          <p:cNvSpPr/>
          <p:nvPr/>
        </p:nvSpPr>
        <p:spPr>
          <a:xfrm>
            <a:off x="2483768" y="5013176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1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9" name="วงรี 38"/>
          <p:cNvSpPr/>
          <p:nvPr/>
        </p:nvSpPr>
        <p:spPr>
          <a:xfrm>
            <a:off x="3779912" y="5013176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2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40" name="วงรี 39"/>
          <p:cNvSpPr/>
          <p:nvPr/>
        </p:nvSpPr>
        <p:spPr>
          <a:xfrm>
            <a:off x="5004048" y="5013176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3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41" name="ลูกศรลง 40"/>
          <p:cNvSpPr/>
          <p:nvPr/>
        </p:nvSpPr>
        <p:spPr>
          <a:xfrm rot="16200000">
            <a:off x="3470877" y="5637412"/>
            <a:ext cx="571504" cy="798150"/>
          </a:xfrm>
          <a:prstGeom prst="downArrow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ลูกเล่นในการนำเสนอ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7358082" y="2500306"/>
            <a:ext cx="1643074" cy="2714644"/>
          </a:xfrm>
          <a:prstGeom prst="roundRect">
            <a:avLst>
              <a:gd name="adj" fmla="val 98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ผู้ตรวจสอบระดับหน่วยงาน และระดับมหาวิทยาลัย กองแผนงานจะเป็นผู้เพิ่มเข้าสู่ระบบ</a:t>
            </a:r>
            <a:endParaRPr lang="th-TH" sz="2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1214414" y="2500306"/>
            <a:ext cx="5429288" cy="1143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161256" y="928670"/>
            <a:ext cx="22680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ผู้ใช้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161256" y="1714488"/>
            <a:ext cx="22680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ป้อนข้อมูลโครงการ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438016" y="3071810"/>
            <a:ext cx="1009904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ผู้ตรวจแผน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569624" y="3071810"/>
            <a:ext cx="886408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ผู้ตรวจงบฯ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577736" y="3071810"/>
            <a:ext cx="886408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ผู้เห็นชอบ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8926" y="2500306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b="1" dirty="0" smtClean="0">
                <a:solidFill>
                  <a:srgbClr val="006600"/>
                </a:solidFill>
                <a:latin typeface="Browallia New" pitchFamily="34" charset="-34"/>
                <a:cs typeface="Browallia New" pitchFamily="34" charset="-34"/>
              </a:rPr>
              <a:t>ผู้ตรวจสอบระดับหน่วยงาน</a:t>
            </a:r>
            <a:endParaRPr lang="th-TH" b="1" dirty="0">
              <a:solidFill>
                <a:srgbClr val="0066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714348" y="4071942"/>
            <a:ext cx="5429288" cy="1143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926870" y="4643446"/>
            <a:ext cx="11448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ผู้ตรวจแผน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2212754" y="4643446"/>
            <a:ext cx="11448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ผู้ตรวจงบฯ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3498638" y="4643446"/>
            <a:ext cx="11448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ผู้เห็นชอบ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4071942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b="1" dirty="0" smtClean="0">
                <a:solidFill>
                  <a:srgbClr val="006600"/>
                </a:solidFill>
                <a:latin typeface="Browallia New" pitchFamily="34" charset="-34"/>
                <a:cs typeface="Browallia New" pitchFamily="34" charset="-34"/>
              </a:rPr>
              <a:t>ผู้ตรวจสอบระดับมหาวิทยาลัย</a:t>
            </a:r>
            <a:endParaRPr lang="th-TH" b="1" dirty="0">
              <a:solidFill>
                <a:srgbClr val="0066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4784522" y="4643446"/>
            <a:ext cx="1144800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ผู้อนุมัติ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714348" y="5572140"/>
            <a:ext cx="2417492" cy="928694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เริ่มดำเนินโครงการ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18" name="รูปภาพ 17" descr="us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676260"/>
            <a:ext cx="752476" cy="752476"/>
          </a:xfrm>
          <a:prstGeom prst="rect">
            <a:avLst/>
          </a:prstGeom>
        </p:spPr>
      </p:pic>
      <p:pic>
        <p:nvPicPr>
          <p:cNvPr id="19" name="รูปภาพ 18" descr="jabber_gro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47756" y="2214554"/>
            <a:ext cx="895352" cy="895352"/>
          </a:xfrm>
          <a:prstGeom prst="rect">
            <a:avLst/>
          </a:prstGeom>
        </p:spPr>
      </p:pic>
      <p:pic>
        <p:nvPicPr>
          <p:cNvPr id="20" name="รูปภาพ 19" descr="jabber_gro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3714752"/>
            <a:ext cx="895352" cy="895352"/>
          </a:xfrm>
          <a:prstGeom prst="rect">
            <a:avLst/>
          </a:prstGeom>
        </p:spPr>
      </p:pic>
      <p:sp>
        <p:nvSpPr>
          <p:cNvPr id="21" name="ลูกศรลง 20"/>
          <p:cNvSpPr/>
          <p:nvPr/>
        </p:nvSpPr>
        <p:spPr>
          <a:xfrm>
            <a:off x="4000496" y="1384594"/>
            <a:ext cx="571504" cy="285752"/>
          </a:xfrm>
          <a:prstGeom prst="downArrow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ลง 21"/>
          <p:cNvSpPr/>
          <p:nvPr/>
        </p:nvSpPr>
        <p:spPr>
          <a:xfrm>
            <a:off x="4000496" y="2170412"/>
            <a:ext cx="571504" cy="285752"/>
          </a:xfrm>
          <a:prstGeom prst="downArrow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ลง 22"/>
          <p:cNvSpPr/>
          <p:nvPr/>
        </p:nvSpPr>
        <p:spPr>
          <a:xfrm>
            <a:off x="4000496" y="3714752"/>
            <a:ext cx="571504" cy="285752"/>
          </a:xfrm>
          <a:prstGeom prst="downArrow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ลง 23"/>
          <p:cNvSpPr/>
          <p:nvPr/>
        </p:nvSpPr>
        <p:spPr>
          <a:xfrm>
            <a:off x="1267836" y="5255894"/>
            <a:ext cx="571504" cy="285752"/>
          </a:xfrm>
          <a:prstGeom prst="downArrow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โค้ง 24"/>
          <p:cNvSpPr/>
          <p:nvPr/>
        </p:nvSpPr>
        <p:spPr>
          <a:xfrm>
            <a:off x="2071670" y="928670"/>
            <a:ext cx="857256" cy="1285884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6" name="ลูกศรโค้ง 25"/>
          <p:cNvSpPr/>
          <p:nvPr/>
        </p:nvSpPr>
        <p:spPr>
          <a:xfrm>
            <a:off x="785786" y="928670"/>
            <a:ext cx="2143140" cy="2857520"/>
          </a:xfrm>
          <a:prstGeom prst="bentArrow">
            <a:avLst>
              <a:gd name="adj1" fmla="val 10990"/>
              <a:gd name="adj2" fmla="val 10672"/>
              <a:gd name="adj3" fmla="val 10353"/>
              <a:gd name="adj4" fmla="val 4375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7" name="ลูกศรขวา 26"/>
          <p:cNvSpPr/>
          <p:nvPr/>
        </p:nvSpPr>
        <p:spPr>
          <a:xfrm>
            <a:off x="6786578" y="2786058"/>
            <a:ext cx="642942" cy="5000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ลูกศรขวา 27"/>
          <p:cNvSpPr/>
          <p:nvPr/>
        </p:nvSpPr>
        <p:spPr>
          <a:xfrm>
            <a:off x="6286512" y="4357694"/>
            <a:ext cx="1143008" cy="5000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5585848" y="3071810"/>
            <a:ext cx="886408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ผู้อนุมัติ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4357686" y="5582970"/>
            <a:ext cx="2286016" cy="92869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ประเมินโครงการ</a:t>
            </a:r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1331640" y="3068960"/>
            <a:ext cx="1009904" cy="42862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008000"/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ผู้เสนอ</a:t>
            </a:r>
            <a:r>
              <a:rPr lang="en-US" sz="1600" b="1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ฯ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2" name="วงรี 31"/>
          <p:cNvSpPr/>
          <p:nvPr/>
        </p:nvSpPr>
        <p:spPr>
          <a:xfrm>
            <a:off x="1619672" y="3429000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1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3" name="วงรี 32"/>
          <p:cNvSpPr/>
          <p:nvPr/>
        </p:nvSpPr>
        <p:spPr>
          <a:xfrm>
            <a:off x="2699792" y="3429000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2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4" name="วงรี 33"/>
          <p:cNvSpPr/>
          <p:nvPr/>
        </p:nvSpPr>
        <p:spPr>
          <a:xfrm>
            <a:off x="3779912" y="3429000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2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5" name="วงรี 34"/>
          <p:cNvSpPr/>
          <p:nvPr/>
        </p:nvSpPr>
        <p:spPr>
          <a:xfrm>
            <a:off x="4788024" y="3429000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3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6" name="วงรี 35"/>
          <p:cNvSpPr/>
          <p:nvPr/>
        </p:nvSpPr>
        <p:spPr>
          <a:xfrm>
            <a:off x="5796136" y="3429000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4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7" name="วงรี 36"/>
          <p:cNvSpPr/>
          <p:nvPr/>
        </p:nvSpPr>
        <p:spPr>
          <a:xfrm>
            <a:off x="1403648" y="5013176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1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8" name="วงรี 37"/>
          <p:cNvSpPr/>
          <p:nvPr/>
        </p:nvSpPr>
        <p:spPr>
          <a:xfrm>
            <a:off x="2483768" y="5013176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1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39" name="วงรี 38"/>
          <p:cNvSpPr/>
          <p:nvPr/>
        </p:nvSpPr>
        <p:spPr>
          <a:xfrm>
            <a:off x="3779912" y="5013176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2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40" name="วงรี 39"/>
          <p:cNvSpPr/>
          <p:nvPr/>
        </p:nvSpPr>
        <p:spPr>
          <a:xfrm>
            <a:off x="5004048" y="5013176"/>
            <a:ext cx="43204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rial Black" pitchFamily="34" charset="0"/>
              </a:rPr>
              <a:t>3</a:t>
            </a:r>
            <a:endParaRPr lang="th-TH" sz="2400" b="1" dirty="0">
              <a:latin typeface="Arial Black" pitchFamily="34" charset="0"/>
            </a:endParaRPr>
          </a:p>
        </p:txBody>
      </p:sp>
      <p:sp>
        <p:nvSpPr>
          <p:cNvPr id="41" name="ลูกศรลง 40"/>
          <p:cNvSpPr/>
          <p:nvPr/>
        </p:nvSpPr>
        <p:spPr>
          <a:xfrm rot="16200000">
            <a:off x="3470877" y="5637412"/>
            <a:ext cx="571504" cy="798150"/>
          </a:xfrm>
          <a:prstGeom prst="downArrow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ซ่อนสไลด์ที่ไม่ได้ใช้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การฝั่งแบบอักษรลงในงาน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การบันทึกไฟล์ ในรูปแบบ </a:t>
            </a:r>
            <a:r>
              <a:rPr lang="en-US" sz="4400" dirty="0" smtClean="0">
                <a:latin typeface="DB Ramintra X" pitchFamily="2" charset="-34"/>
                <a:cs typeface="DB Ramintra X" pitchFamily="2" charset="-34"/>
              </a:rPr>
              <a:t>PPTS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088187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PPTS : Power Point Show</a:t>
            </a:r>
            <a:endParaRPr lang="th-TH" sz="4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การ</a:t>
            </a:r>
            <a:r>
              <a:rPr lang="th-TH" sz="4400" dirty="0" err="1" smtClean="0">
                <a:latin typeface="DB Ramintra X" pitchFamily="2" charset="-34"/>
                <a:cs typeface="DB Ramintra X" pitchFamily="2" charset="-34"/>
              </a:rPr>
              <a:t>ก๊อป</a:t>
            </a:r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ปี้ และ วาง สไลด์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การตกแต่งกล่องข้อความ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1142976" y="1285860"/>
            <a:ext cx="6858048" cy="64294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1. </a:t>
            </a:r>
            <a:r>
              <a:rPr lang="th-TH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การปรับปรุงข้อมูลส่วนตัว</a:t>
            </a:r>
            <a:endParaRPr lang="th-TH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1142976" y="2143116"/>
            <a:ext cx="6858048" cy="64294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2. </a:t>
            </a:r>
            <a:r>
              <a:rPr lang="th-TH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ระบบเอกสารอ้างอิง</a:t>
            </a:r>
            <a:endParaRPr lang="th-TH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1142976" y="3000372"/>
            <a:ext cx="6858048" cy="64294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3. </a:t>
            </a:r>
            <a:r>
              <a:rPr lang="th-TH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การบันทึกข้อมูลที่เกี่ยวข้องกับงานวิจัย</a:t>
            </a:r>
            <a:endParaRPr lang="th-TH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4" name="สี่เหลี่ยมมุมมน 13"/>
          <p:cNvSpPr/>
          <p:nvPr/>
        </p:nvSpPr>
        <p:spPr>
          <a:xfrm>
            <a:off x="1142976" y="3857628"/>
            <a:ext cx="6858048" cy="64294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4. </a:t>
            </a:r>
            <a:r>
              <a:rPr lang="th-TH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การบันทึกข้อมูลเกี่ยวกับข้อมูลด้านบุคลากร</a:t>
            </a:r>
            <a:endParaRPr lang="th-TH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5" name="สี่เหลี่ยมมุมมน 14"/>
          <p:cNvSpPr/>
          <p:nvPr/>
        </p:nvSpPr>
        <p:spPr>
          <a:xfrm>
            <a:off x="1142976" y="4714884"/>
            <a:ext cx="6858048" cy="64294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5. </a:t>
            </a:r>
            <a:r>
              <a:rPr lang="th-TH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การบันทึกข้อมูลบทความทางวิชาการ</a:t>
            </a:r>
            <a:endParaRPr lang="th-TH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6" name="สี่เหลี่ยมมุมมน 15"/>
          <p:cNvSpPr/>
          <p:nvPr/>
        </p:nvSpPr>
        <p:spPr>
          <a:xfrm>
            <a:off x="1142976" y="5572140"/>
            <a:ext cx="6858048" cy="64294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6. </a:t>
            </a:r>
            <a:r>
              <a:rPr lang="th-TH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การบันทึกข้อมูลหนังสือคำสั่ง</a:t>
            </a:r>
            <a:endParaRPr lang="th-TH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ปรับแต่งตัวอักษรอย่างรวดเร็ว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28596" y="2143116"/>
            <a:ext cx="8286808" cy="642942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Microsoft Office PowerPoint 2007</a:t>
            </a:r>
            <a:endParaRPr lang="th-TH" sz="54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ปรับแต่งรูปภาพ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  <p:pic>
        <p:nvPicPr>
          <p:cNvPr id="4" name="รูปภาพ 3" descr="DSC055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1571612"/>
            <a:ext cx="6143668" cy="4258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การแทรกรูปวาด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การแทรกตาราง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แผนภูมิ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  <p:graphicFrame>
        <p:nvGraphicFramePr>
          <p:cNvPr id="3" name="แผนภูมิ 2"/>
          <p:cNvGraphicFramePr/>
          <p:nvPr/>
        </p:nvGraphicFramePr>
        <p:xfrm>
          <a:off x="0" y="1214422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El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8858312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th-TH" sz="4400" dirty="0" smtClean="0">
                <a:latin typeface="DB Ramintra X" pitchFamily="2" charset="-34"/>
                <a:cs typeface="DB Ramintra X" pitchFamily="2" charset="-34"/>
              </a:rPr>
              <a:t>แผนภูมิ</a:t>
            </a:r>
            <a:endParaRPr lang="th-TH" sz="4400" dirty="0">
              <a:latin typeface="DB Ramintra X" pitchFamily="2" charset="-34"/>
              <a:cs typeface="DB Ramintra X" pitchFamily="2" charset="-34"/>
            </a:endParaRPr>
          </a:p>
        </p:txBody>
      </p:sp>
      <p:graphicFrame>
        <p:nvGraphicFramePr>
          <p:cNvPr id="3" name="แผนภูมิ 2"/>
          <p:cNvGraphicFramePr/>
          <p:nvPr/>
        </p:nvGraphicFramePr>
        <p:xfrm>
          <a:off x="0" y="1214422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235</Words>
  <Application>Microsoft Office PowerPoint</Application>
  <PresentationFormat>นำเสนอทางหน้าจอ (4:3)</PresentationFormat>
  <Paragraphs>75</Paragraphs>
  <Slides>15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</vt:vector>
  </TitlesOfParts>
  <Company>ITC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SUNDAY</dc:creator>
  <cp:lastModifiedBy>SUNDAY</cp:lastModifiedBy>
  <cp:revision>135</cp:revision>
  <dcterms:created xsi:type="dcterms:W3CDTF">2011-10-18T22:43:13Z</dcterms:created>
  <dcterms:modified xsi:type="dcterms:W3CDTF">2012-06-22T05:46:21Z</dcterms:modified>
</cp:coreProperties>
</file>